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8" y="0"/>
                </a:moveTo>
                <a:lnTo>
                  <a:pt x="0" y="0"/>
                </a:lnTo>
                <a:lnTo>
                  <a:pt x="0" y="6857998"/>
                </a:lnTo>
                <a:lnTo>
                  <a:pt x="9143998" y="6857998"/>
                </a:lnTo>
                <a:lnTo>
                  <a:pt x="9143998" y="0"/>
                </a:lnTo>
                <a:close/>
              </a:path>
            </a:pathLst>
          </a:custGeom>
          <a:solidFill>
            <a:srgbClr val="9EC2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1994" y="113879"/>
            <a:ext cx="8551545" cy="960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hyperlink" Target="http://www.england.nhs.uk/wp-content/uploads/2020/11/Revised-Never-Events-policy-" TargetMode="External"/><Relationship Id="rId7" Type="http://schemas.openxmlformats.org/officeDocument/2006/relationships/hyperlink" Target="http://www.ra-uk.org/index.php/prep-stop-block" TargetMode="External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2" Type="http://schemas.openxmlformats.org/officeDocument/2006/relationships/image" Target="../media/image9.jpg"/><Relationship Id="rId13" Type="http://schemas.openxmlformats.org/officeDocument/2006/relationships/image" Target="../media/image1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7940" rIns="0" bIns="0" rtlCol="0" vert="horz">
            <a:spAutoFit/>
          </a:bodyPr>
          <a:lstStyle/>
          <a:p>
            <a:pPr marL="2823845" marR="5080" indent="-2811780">
              <a:lnSpc>
                <a:spcPts val="2100"/>
              </a:lnSpc>
              <a:spcBef>
                <a:spcPts val="220"/>
              </a:spcBef>
            </a:pPr>
            <a:r>
              <a:rPr dirty="0"/>
              <a:t>Audit</a:t>
            </a:r>
            <a:r>
              <a:rPr dirty="0" spc="-5"/>
              <a:t> </a:t>
            </a:r>
            <a:r>
              <a:rPr dirty="0"/>
              <a:t>of Regional</a:t>
            </a:r>
            <a:r>
              <a:rPr dirty="0" spc="-5"/>
              <a:t> </a:t>
            </a:r>
            <a:r>
              <a:rPr dirty="0"/>
              <a:t>Anaesthetic Practice and</a:t>
            </a:r>
            <a:r>
              <a:rPr dirty="0" spc="-5"/>
              <a:t> </a:t>
            </a:r>
            <a:r>
              <a:rPr dirty="0"/>
              <a:t>Safety Measures</a:t>
            </a:r>
            <a:r>
              <a:rPr dirty="0" spc="-5"/>
              <a:t> </a:t>
            </a:r>
            <a:r>
              <a:rPr dirty="0"/>
              <a:t>to Avoid Wrong</a:t>
            </a:r>
            <a:r>
              <a:rPr dirty="0" spc="-5"/>
              <a:t> </a:t>
            </a:r>
            <a:r>
              <a:rPr dirty="0"/>
              <a:t>Site Blocks </a:t>
            </a:r>
            <a:r>
              <a:rPr dirty="0" spc="-25"/>
              <a:t>at </a:t>
            </a:r>
            <a:r>
              <a:rPr dirty="0"/>
              <a:t>Royal</a:t>
            </a:r>
            <a:r>
              <a:rPr dirty="0" spc="-5"/>
              <a:t> </a:t>
            </a:r>
            <a:r>
              <a:rPr dirty="0"/>
              <a:t>Devon &amp;</a:t>
            </a:r>
            <a:r>
              <a:rPr dirty="0" spc="-5"/>
              <a:t> </a:t>
            </a:r>
            <a:r>
              <a:rPr dirty="0"/>
              <a:t>Exeter </a:t>
            </a:r>
            <a:r>
              <a:rPr dirty="0" spc="-10"/>
              <a:t>Hospital</a:t>
            </a:r>
          </a:p>
          <a:p>
            <a:pPr marL="2863215" marR="2855595" indent="139065">
              <a:lnSpc>
                <a:spcPts val="1500"/>
              </a:lnSpc>
              <a:spcBef>
                <a:spcPts val="80"/>
              </a:spcBef>
            </a:pPr>
            <a:r>
              <a:rPr dirty="0" sz="1300" b="0">
                <a:latin typeface="Calibri"/>
                <a:cs typeface="Calibri"/>
              </a:rPr>
              <a:t>Dr</a:t>
            </a:r>
            <a:r>
              <a:rPr dirty="0" sz="1300" spc="-10" b="0">
                <a:latin typeface="Calibri"/>
                <a:cs typeface="Calibri"/>
              </a:rPr>
              <a:t> </a:t>
            </a:r>
            <a:r>
              <a:rPr dirty="0" sz="1300" b="0">
                <a:latin typeface="Calibri"/>
                <a:cs typeface="Calibri"/>
              </a:rPr>
              <a:t>Rebecca Wilcock,</a:t>
            </a:r>
            <a:r>
              <a:rPr dirty="0" sz="1300" spc="-5" b="0">
                <a:latin typeface="Calibri"/>
                <a:cs typeface="Calibri"/>
              </a:rPr>
              <a:t> </a:t>
            </a:r>
            <a:r>
              <a:rPr dirty="0" sz="1300" b="0">
                <a:latin typeface="Calibri"/>
                <a:cs typeface="Calibri"/>
              </a:rPr>
              <a:t>CT2 </a:t>
            </a:r>
            <a:r>
              <a:rPr dirty="0" sz="1300" spc="-10" b="0">
                <a:latin typeface="Calibri"/>
                <a:cs typeface="Calibri"/>
              </a:rPr>
              <a:t>Anaesthetics </a:t>
            </a:r>
            <a:r>
              <a:rPr dirty="0" sz="1300" b="0">
                <a:latin typeface="Calibri"/>
                <a:cs typeface="Calibri"/>
              </a:rPr>
              <a:t>Dr</a:t>
            </a:r>
            <a:r>
              <a:rPr dirty="0" sz="1300" spc="-10" b="0">
                <a:latin typeface="Calibri"/>
                <a:cs typeface="Calibri"/>
              </a:rPr>
              <a:t> </a:t>
            </a:r>
            <a:r>
              <a:rPr dirty="0" sz="1300" b="0">
                <a:latin typeface="Calibri"/>
                <a:cs typeface="Calibri"/>
              </a:rPr>
              <a:t>Helen</a:t>
            </a:r>
            <a:r>
              <a:rPr dirty="0" sz="1300" spc="-5" b="0">
                <a:latin typeface="Calibri"/>
                <a:cs typeface="Calibri"/>
              </a:rPr>
              <a:t> </a:t>
            </a:r>
            <a:r>
              <a:rPr dirty="0" sz="1300" b="0">
                <a:latin typeface="Calibri"/>
                <a:cs typeface="Calibri"/>
              </a:rPr>
              <a:t>Gilfillan,</a:t>
            </a:r>
            <a:r>
              <a:rPr dirty="0" sz="1300" spc="-5" b="0">
                <a:latin typeface="Calibri"/>
                <a:cs typeface="Calibri"/>
              </a:rPr>
              <a:t> </a:t>
            </a:r>
            <a:r>
              <a:rPr dirty="0" sz="1300" b="0">
                <a:latin typeface="Calibri"/>
                <a:cs typeface="Calibri"/>
              </a:rPr>
              <a:t>Consultant</a:t>
            </a:r>
            <a:r>
              <a:rPr dirty="0" sz="1300" spc="-5" b="0">
                <a:latin typeface="Calibri"/>
                <a:cs typeface="Calibri"/>
              </a:rPr>
              <a:t> </a:t>
            </a:r>
            <a:r>
              <a:rPr dirty="0" sz="1300" spc="-10" b="0">
                <a:latin typeface="Calibri"/>
                <a:cs typeface="Calibri"/>
              </a:rPr>
              <a:t>Anaesthetist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9094" y="1259378"/>
            <a:ext cx="2847340" cy="5598795"/>
            <a:chOff x="29094" y="1259378"/>
            <a:chExt cx="2847340" cy="559879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94" y="1259378"/>
              <a:ext cx="2847108" cy="559862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75682" y="1406457"/>
              <a:ext cx="2555240" cy="5386705"/>
            </a:xfrm>
            <a:custGeom>
              <a:avLst/>
              <a:gdLst/>
              <a:ahLst/>
              <a:cxnLst/>
              <a:rect l="l" t="t" r="r" b="b"/>
              <a:pathLst>
                <a:path w="2555240" h="5386705">
                  <a:moveTo>
                    <a:pt x="2554817" y="0"/>
                  </a:moveTo>
                  <a:lnTo>
                    <a:pt x="0" y="0"/>
                  </a:lnTo>
                  <a:lnTo>
                    <a:pt x="0" y="5386090"/>
                  </a:lnTo>
                  <a:lnTo>
                    <a:pt x="2554817" y="5386090"/>
                  </a:lnTo>
                  <a:lnTo>
                    <a:pt x="25548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229022" y="1439477"/>
            <a:ext cx="2447290" cy="1976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930"/>
              </a:lnSpc>
              <a:spcBef>
                <a:spcPts val="100"/>
              </a:spcBef>
            </a:pPr>
            <a:r>
              <a:rPr dirty="0" u="sng" sz="800" spc="-10" b="1">
                <a:solidFill>
                  <a:srgbClr val="1F497D"/>
                </a:solidFill>
                <a:uFill>
                  <a:solidFill>
                    <a:srgbClr val="275D90"/>
                  </a:solidFill>
                </a:uFill>
                <a:latin typeface="Calibri"/>
                <a:cs typeface="Calibri"/>
              </a:rPr>
              <a:t>Introduction</a:t>
            </a:r>
            <a:endParaRPr sz="800">
              <a:latin typeface="Calibri"/>
              <a:cs typeface="Calibri"/>
            </a:endParaRPr>
          </a:p>
          <a:p>
            <a:pPr marL="38100">
              <a:lnSpc>
                <a:spcPts val="930"/>
              </a:lnSpc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wrong site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block is a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rare but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important complication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in</a:t>
            </a:r>
            <a:endParaRPr sz="800">
              <a:latin typeface="Calibri"/>
              <a:cs typeface="Calibri"/>
            </a:endParaRPr>
          </a:p>
          <a:p>
            <a:pPr marL="38100" marR="30480">
              <a:lnSpc>
                <a:spcPct val="100200"/>
              </a:lnSpc>
              <a:spcBef>
                <a:spcPts val="35"/>
              </a:spcBef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perioperative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period. Since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2015 they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have </a:t>
            </a:r>
            <a:r>
              <a:rPr dirty="0" sz="800" spc="-20">
                <a:solidFill>
                  <a:srgbClr val="1F497D"/>
                </a:solidFill>
                <a:latin typeface="Calibri"/>
                <a:cs typeface="Calibri"/>
              </a:rPr>
              <a:t>been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deemed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 never event – that is a “wholly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preventable”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event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that should be avoided by “strong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systemic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protective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barriers” that are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implemented by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all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healthcare providers</a:t>
            </a:r>
            <a:r>
              <a:rPr dirty="0" baseline="27777" sz="750">
                <a:solidFill>
                  <a:srgbClr val="275D90"/>
                </a:solidFill>
                <a:latin typeface="Calibri"/>
                <a:cs typeface="Calibri"/>
              </a:rPr>
              <a:t>.</a:t>
            </a:r>
            <a:r>
              <a:rPr dirty="0" baseline="27777" sz="750" spc="89">
                <a:solidFill>
                  <a:srgbClr val="275D90"/>
                </a:solidFill>
                <a:latin typeface="Calibri"/>
                <a:cs typeface="Calibri"/>
              </a:rPr>
              <a:t> </a:t>
            </a:r>
            <a:r>
              <a:rPr dirty="0" baseline="27777" sz="750">
                <a:solidFill>
                  <a:srgbClr val="275D90"/>
                </a:solidFill>
                <a:latin typeface="Calibri"/>
                <a:cs typeface="Calibri"/>
              </a:rPr>
              <a:t>1</a:t>
            </a:r>
            <a:r>
              <a:rPr dirty="0" baseline="27777" sz="750" spc="7">
                <a:solidFill>
                  <a:srgbClr val="275D90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 estimate that between </a:t>
            </a:r>
            <a:r>
              <a:rPr dirty="0" sz="800" spc="-20">
                <a:solidFill>
                  <a:srgbClr val="1F497D"/>
                </a:solidFill>
                <a:latin typeface="Calibri"/>
                <a:cs typeface="Calibri"/>
              </a:rPr>
              <a:t>5000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6000 peripheral nerve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blocks are performed </a:t>
            </a:r>
            <a:r>
              <a:rPr dirty="0" sz="800" spc="-20">
                <a:solidFill>
                  <a:srgbClr val="1F497D"/>
                </a:solidFill>
                <a:latin typeface="Calibri"/>
                <a:cs typeface="Calibri"/>
              </a:rPr>
              <a:t>each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year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by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anaesthetists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in the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Eastern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Division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of </a:t>
            </a:r>
            <a:r>
              <a:rPr dirty="0" sz="800" spc="-20">
                <a:solidFill>
                  <a:srgbClr val="1F497D"/>
                </a:solidFill>
                <a:latin typeface="Calibri"/>
                <a:cs typeface="Calibri"/>
              </a:rPr>
              <a:t>Royal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Devon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University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Hospitals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Trust. A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previous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audit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(July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2022)</a:t>
            </a:r>
            <a:r>
              <a:rPr dirty="0" sz="800" spc="-1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demonstrated a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90% compliance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with ‘Stop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Before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You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Block’ moment but the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majority were not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performed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 recommended ‘Prep Stop Block’ format.</a:t>
            </a:r>
            <a:r>
              <a:rPr dirty="0" baseline="27777" sz="750">
                <a:solidFill>
                  <a:srgbClr val="275D90"/>
                </a:solidFill>
                <a:latin typeface="Calibri"/>
                <a:cs typeface="Calibri"/>
              </a:rPr>
              <a:t>2</a:t>
            </a:r>
            <a:r>
              <a:rPr dirty="0" baseline="27777" sz="750" spc="7">
                <a:solidFill>
                  <a:srgbClr val="275D90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This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audit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aimed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to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evaluate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our current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adherence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to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“Prep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Stop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Block” moment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at the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Royal Devon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&amp;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Exeter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Hospital.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54422" y="3509577"/>
            <a:ext cx="2389505" cy="8712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30"/>
              </a:lnSpc>
              <a:spcBef>
                <a:spcPts val="100"/>
              </a:spcBef>
            </a:pPr>
            <a:r>
              <a:rPr dirty="0" u="sng" sz="800" spc="-10" b="1">
                <a:solidFill>
                  <a:srgbClr val="1F497D"/>
                </a:solidFill>
                <a:uFill>
                  <a:solidFill>
                    <a:srgbClr val="275D90"/>
                  </a:solidFill>
                </a:uFill>
                <a:latin typeface="Calibri"/>
                <a:cs typeface="Calibri"/>
              </a:rPr>
              <a:t>Methods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930"/>
              </a:lnSpc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Data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was collected between 21/11/2022 – 23/12/2022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in</a:t>
            </a:r>
            <a:endParaRPr sz="800">
              <a:latin typeface="Calibri"/>
              <a:cs typeface="Calibri"/>
            </a:endParaRPr>
          </a:p>
          <a:p>
            <a:pPr marL="12700" marR="31750">
              <a:lnSpc>
                <a:spcPct val="99000"/>
              </a:lnSpc>
              <a:spcBef>
                <a:spcPts val="50"/>
              </a:spcBef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fourteen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theatres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for a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number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of national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and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local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standards.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 data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collection sheet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was placed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in </a:t>
            </a:r>
            <a:r>
              <a:rPr dirty="0" sz="800" spc="-20">
                <a:solidFill>
                  <a:srgbClr val="1F497D"/>
                </a:solidFill>
                <a:latin typeface="Calibri"/>
                <a:cs typeface="Calibri"/>
              </a:rPr>
              <a:t>each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anaesthetic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room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all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staff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that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were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present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for </a:t>
            </a:r>
            <a:r>
              <a:rPr dirty="0" sz="800" spc="-50">
                <a:solidFill>
                  <a:srgbClr val="1F497D"/>
                </a:solidFill>
                <a:latin typeface="Calibri"/>
                <a:cs typeface="Calibri"/>
              </a:rPr>
              <a:t>a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block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were asked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to complete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 questions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for </a:t>
            </a:r>
            <a:r>
              <a:rPr dirty="0" sz="800" spc="-20">
                <a:solidFill>
                  <a:srgbClr val="1F497D"/>
                </a:solidFill>
                <a:latin typeface="Calibri"/>
                <a:cs typeface="Calibri"/>
              </a:rPr>
              <a:t>each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block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performed. The data sheet can be seen in Image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1.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54422" y="4487477"/>
            <a:ext cx="185483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30"/>
              </a:lnSpc>
              <a:spcBef>
                <a:spcPts val="100"/>
              </a:spcBef>
            </a:pPr>
            <a:r>
              <a:rPr dirty="0" sz="800" b="1">
                <a:solidFill>
                  <a:srgbClr val="1F497D"/>
                </a:solidFill>
                <a:latin typeface="Calibri"/>
                <a:cs typeface="Calibri"/>
              </a:rPr>
              <a:t>National</a:t>
            </a:r>
            <a:r>
              <a:rPr dirty="0" sz="800" spc="-5" b="1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1F497D"/>
                </a:solidFill>
                <a:latin typeface="Calibri"/>
                <a:cs typeface="Calibri"/>
              </a:rPr>
              <a:t>Standards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930"/>
              </a:lnSpc>
              <a:tabLst>
                <a:tab pos="240665" algn="l"/>
              </a:tabLst>
            </a:pP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1.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	Prep</a:t>
            </a:r>
            <a:r>
              <a:rPr dirty="0" sz="800" spc="-1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Stop Block format should be </a:t>
            </a:r>
            <a:r>
              <a:rPr dirty="0" sz="800" spc="-20">
                <a:solidFill>
                  <a:srgbClr val="1F497D"/>
                </a:solidFill>
                <a:latin typeface="Calibri"/>
                <a:cs typeface="Calibri"/>
              </a:rPr>
              <a:t>used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54422" y="4728777"/>
            <a:ext cx="2383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665" algn="l"/>
              </a:tabLst>
            </a:pP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2.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	Needle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should be withheld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from blocker until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check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54422" y="4843077"/>
            <a:ext cx="2393315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is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complete</a:t>
            </a:r>
            <a:endParaRPr sz="800">
              <a:latin typeface="Calibri"/>
              <a:cs typeface="Calibri"/>
            </a:endParaRPr>
          </a:p>
          <a:p>
            <a:pPr marL="240665" marR="5080" indent="-228600">
              <a:lnSpc>
                <a:spcPct val="99000"/>
              </a:lnSpc>
              <a:spcBef>
                <a:spcPts val="50"/>
              </a:spcBef>
              <a:tabLst>
                <a:tab pos="240665" algn="l"/>
              </a:tabLst>
            </a:pP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3.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	Both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blocker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assistant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should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check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the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marked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site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1F497D"/>
                </a:solidFill>
                <a:latin typeface="Calibri"/>
                <a:cs typeface="Calibri"/>
              </a:rPr>
              <a:t>and</a:t>
            </a:r>
            <a:r>
              <a:rPr dirty="0" sz="800" spc="-5" b="1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 consent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form to confirm site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to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be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blocked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54422" y="5452677"/>
            <a:ext cx="2332355" cy="10109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1F497D"/>
                </a:solidFill>
                <a:latin typeface="Calibri"/>
                <a:cs typeface="Calibri"/>
              </a:rPr>
              <a:t>Local</a:t>
            </a:r>
            <a:r>
              <a:rPr dirty="0" sz="800" spc="-10" b="1">
                <a:solidFill>
                  <a:srgbClr val="1F497D"/>
                </a:solidFill>
                <a:latin typeface="Calibri"/>
                <a:cs typeface="Calibri"/>
              </a:rPr>
              <a:t> Standards:</a:t>
            </a:r>
            <a:endParaRPr sz="800">
              <a:latin typeface="Calibri"/>
              <a:cs typeface="Calibri"/>
            </a:endParaRPr>
          </a:p>
          <a:p>
            <a:pPr marL="12700" marR="5080" indent="99695">
              <a:lnSpc>
                <a:spcPct val="100699"/>
              </a:lnSpc>
              <a:spcBef>
                <a:spcPts val="30"/>
              </a:spcBef>
              <a:buAutoNum type="arabicPeriod"/>
              <a:tabLst>
                <a:tab pos="112395" algn="l"/>
              </a:tabLst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To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help prompt users to do PSB, we have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equipment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trays</a:t>
            </a:r>
            <a:r>
              <a:rPr dirty="0" sz="800" spc="-1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with the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PSB reminder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printed on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 base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as </a:t>
            </a:r>
            <a:r>
              <a:rPr dirty="0" sz="800" spc="-50">
                <a:solidFill>
                  <a:srgbClr val="1F497D"/>
                </a:solidFill>
                <a:latin typeface="Calibri"/>
                <a:cs typeface="Calibri"/>
              </a:rPr>
              <a:t>a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visual</a:t>
            </a:r>
            <a:r>
              <a:rPr dirty="0" sz="800" spc="-1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prompt (Image 2).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These should be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available in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all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theatres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where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regional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anaesthesia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is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performed.</a:t>
            </a:r>
            <a:endParaRPr sz="800">
              <a:latin typeface="Calibri"/>
              <a:cs typeface="Calibri"/>
            </a:endParaRPr>
          </a:p>
          <a:p>
            <a:pPr marL="112395" indent="-99695">
              <a:lnSpc>
                <a:spcPts val="900"/>
              </a:lnSpc>
              <a:buAutoNum type="arabicPeriod"/>
              <a:tabLst>
                <a:tab pos="112395" algn="l"/>
              </a:tabLst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“Prep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Stop Block” posters should be present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and</a:t>
            </a:r>
            <a:endParaRPr sz="800">
              <a:latin typeface="Calibri"/>
              <a:cs typeface="Calibri"/>
            </a:endParaRPr>
          </a:p>
          <a:p>
            <a:pPr marL="12700" marR="266065">
              <a:lnSpc>
                <a:spcPct val="104200"/>
              </a:lnSpc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visible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all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anaesthetic rooms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on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ultrasound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machines.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2672542" y="2739043"/>
            <a:ext cx="3745229" cy="4119245"/>
            <a:chOff x="2672542" y="2739043"/>
            <a:chExt cx="3745229" cy="4119245"/>
          </a:xfrm>
        </p:grpSpPr>
        <p:pic>
          <p:nvPicPr>
            <p:cNvPr id="13" name="object 1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72542" y="2739043"/>
              <a:ext cx="3744883" cy="4118956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2819400" y="2882900"/>
              <a:ext cx="3454400" cy="3878579"/>
            </a:xfrm>
            <a:custGeom>
              <a:avLst/>
              <a:gdLst/>
              <a:ahLst/>
              <a:cxnLst/>
              <a:rect l="l" t="t" r="r" b="b"/>
              <a:pathLst>
                <a:path w="3454400" h="3878579">
                  <a:moveTo>
                    <a:pt x="3454398" y="0"/>
                  </a:moveTo>
                  <a:lnTo>
                    <a:pt x="0" y="0"/>
                  </a:lnTo>
                  <a:lnTo>
                    <a:pt x="0" y="3877985"/>
                  </a:lnTo>
                  <a:lnTo>
                    <a:pt x="3454398" y="3877985"/>
                  </a:lnTo>
                  <a:lnTo>
                    <a:pt x="34543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2898139" y="2915920"/>
            <a:ext cx="32956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800" spc="-10" b="1">
                <a:solidFill>
                  <a:srgbClr val="1F497D"/>
                </a:solidFill>
                <a:uFill>
                  <a:solidFill>
                    <a:srgbClr val="275D90"/>
                  </a:solidFill>
                </a:uFill>
                <a:latin typeface="Calibri"/>
                <a:cs typeface="Calibri"/>
              </a:rPr>
              <a:t>Results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898139" y="3157220"/>
            <a:ext cx="3226435" cy="3886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99000"/>
              </a:lnSpc>
              <a:spcBef>
                <a:spcPts val="110"/>
              </a:spcBef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audited a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total of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102 blocks. Our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current practice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when compared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to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national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standards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is demonstrated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Graph 1.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Notably,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in 100%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of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blocks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we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are</a:t>
            </a:r>
            <a:r>
              <a:rPr dirty="0" sz="800" spc="-1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correctly using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 “Prep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Stop Block”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format.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898139" y="5963920"/>
            <a:ext cx="3131820" cy="54102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77800" marR="153670" indent="-165100">
              <a:lnSpc>
                <a:spcPts val="900"/>
              </a:lnSpc>
              <a:spcBef>
                <a:spcPts val="180"/>
              </a:spcBef>
              <a:buChar char="•"/>
              <a:tabLst>
                <a:tab pos="177800" algn="l"/>
                <a:tab pos="183515" algn="l"/>
              </a:tabLst>
            </a:pPr>
            <a:r>
              <a:rPr dirty="0" sz="800">
                <a:solidFill>
                  <a:srgbClr val="1F497D"/>
                </a:solidFill>
                <a:latin typeface="Arial"/>
                <a:cs typeface="Arial"/>
              </a:rPr>
              <a:t>	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terms of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local standards,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PSB trays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were only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available in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50%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of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theatres,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and when present,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were not being used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100% of the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time.</a:t>
            </a:r>
            <a:endParaRPr sz="800">
              <a:latin typeface="Calibri"/>
              <a:cs typeface="Calibri"/>
            </a:endParaRPr>
          </a:p>
          <a:p>
            <a:pPr marL="183515" indent="-17081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183515" algn="l"/>
              </a:tabLst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10</a:t>
            </a:r>
            <a:r>
              <a:rPr dirty="0" sz="800" spc="-1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out of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14 theatres and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3 out of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4 ultrasound machines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had either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no</a:t>
            </a:r>
            <a:endParaRPr sz="800">
              <a:latin typeface="Calibri"/>
              <a:cs typeface="Calibri"/>
            </a:endParaRPr>
          </a:p>
          <a:p>
            <a:pPr marL="177800">
              <a:lnSpc>
                <a:spcPct val="100000"/>
              </a:lnSpc>
              <a:spcBef>
                <a:spcPts val="240"/>
              </a:spcBef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poster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or out of date “Stop Before You Block”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poster.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38702" y="3985952"/>
            <a:ext cx="2901142" cy="2286000"/>
          </a:xfrm>
          <a:prstGeom prst="rect">
            <a:avLst/>
          </a:prstGeom>
        </p:spPr>
      </p:pic>
      <p:sp>
        <p:nvSpPr>
          <p:cNvPr id="19" name="object 19" descr=""/>
          <p:cNvSpPr txBox="1"/>
          <p:nvPr/>
        </p:nvSpPr>
        <p:spPr>
          <a:xfrm>
            <a:off x="6384922" y="4129900"/>
            <a:ext cx="2609215" cy="199771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4572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dirty="0" u="sng" sz="900" spc="-10" b="1">
                <a:solidFill>
                  <a:srgbClr val="1F497D"/>
                </a:solidFill>
                <a:uFill>
                  <a:solidFill>
                    <a:srgbClr val="275D90"/>
                  </a:solidFill>
                </a:uFill>
                <a:latin typeface="Calibri"/>
                <a:cs typeface="Calibri"/>
              </a:rPr>
              <a:t>Conclusions</a:t>
            </a:r>
            <a:endParaRPr sz="900">
              <a:latin typeface="Calibri"/>
              <a:cs typeface="Calibri"/>
            </a:endParaRPr>
          </a:p>
          <a:p>
            <a:pPr marL="91440" marR="84455">
              <a:lnSpc>
                <a:spcPct val="100800"/>
              </a:lnSpc>
              <a:spcBef>
                <a:spcPts val="105"/>
              </a:spcBef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are not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yet 100%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compliant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with national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and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local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standards,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 will seek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to improve a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number of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factors.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recommend that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all staff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who are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involved in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regional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anaesthesia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undergo a refresher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teaching session on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“Prep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Stop</a:t>
            </a:r>
            <a:r>
              <a:rPr dirty="0" sz="800" spc="-1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Block”. This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will include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 demonstration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and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simulation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of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the process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at our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monthly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department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Audit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&amp;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Education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Meeting.</a:t>
            </a:r>
            <a:endParaRPr sz="800">
              <a:latin typeface="Calibri"/>
              <a:cs typeface="Calibri"/>
            </a:endParaRPr>
          </a:p>
          <a:p>
            <a:pPr marL="91440" marR="85725">
              <a:lnSpc>
                <a:spcPct val="101800"/>
              </a:lnSpc>
              <a:spcBef>
                <a:spcPts val="115"/>
              </a:spcBef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Furthermore,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 hope to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acquire more PSB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equipment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trays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and ensure posters are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present and visible in </a:t>
            </a:r>
            <a:r>
              <a:rPr dirty="0" sz="800" spc="-20">
                <a:solidFill>
                  <a:srgbClr val="1F497D"/>
                </a:solidFill>
                <a:latin typeface="Calibri"/>
                <a:cs typeface="Calibri"/>
              </a:rPr>
              <a:t>each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anaesthetic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room.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 should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also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ensure continuity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of </a:t>
            </a:r>
            <a:r>
              <a:rPr dirty="0" sz="800" spc="-25">
                <a:solidFill>
                  <a:srgbClr val="1F497D"/>
                </a:solidFill>
                <a:latin typeface="Calibri"/>
                <a:cs typeface="Calibri"/>
              </a:rPr>
              <a:t>the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new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“Prep Stop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Block” guidance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and remove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any old </a:t>
            </a:r>
            <a:r>
              <a:rPr dirty="0" sz="800" spc="-20">
                <a:solidFill>
                  <a:srgbClr val="1F497D"/>
                </a:solidFill>
                <a:latin typeface="Calibri"/>
                <a:cs typeface="Calibri"/>
              </a:rPr>
              <a:t>“Stop</a:t>
            </a:r>
            <a:r>
              <a:rPr dirty="0" sz="8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Before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You Block” posters to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avoid any confusion for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staff.</a:t>
            </a:r>
            <a:endParaRPr sz="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130"/>
              </a:spcBef>
            </a:pP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We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will aim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to repeat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this audit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in 6</a:t>
            </a:r>
            <a:r>
              <a:rPr dirty="0" sz="8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1F497D"/>
                </a:solidFill>
                <a:latin typeface="Calibri"/>
                <a:cs typeface="Calibri"/>
              </a:rPr>
              <a:t>months </a:t>
            </a:r>
            <a:r>
              <a:rPr dirty="0" sz="800" spc="-10">
                <a:solidFill>
                  <a:srgbClr val="1F497D"/>
                </a:solidFill>
                <a:latin typeface="Calibri"/>
                <a:cs typeface="Calibri"/>
              </a:rPr>
              <a:t>time.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20" name="object 2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38702" y="6118167"/>
            <a:ext cx="2901142" cy="739832"/>
          </a:xfrm>
          <a:prstGeom prst="rect">
            <a:avLst/>
          </a:prstGeom>
        </p:spPr>
      </p:pic>
      <p:sp>
        <p:nvSpPr>
          <p:cNvPr id="21" name="object 21" descr=""/>
          <p:cNvSpPr txBox="1"/>
          <p:nvPr/>
        </p:nvSpPr>
        <p:spPr>
          <a:xfrm>
            <a:off x="6384922" y="6262330"/>
            <a:ext cx="2609215" cy="55435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45719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59"/>
              </a:spcBef>
            </a:pPr>
            <a:r>
              <a:rPr dirty="0" sz="500" spc="-10" b="1">
                <a:solidFill>
                  <a:srgbClr val="1F497D"/>
                </a:solidFill>
                <a:latin typeface="Calibri"/>
                <a:cs typeface="Calibri"/>
              </a:rPr>
              <a:t>References</a:t>
            </a:r>
            <a:endParaRPr sz="500">
              <a:latin typeface="Calibri"/>
              <a:cs typeface="Calibri"/>
            </a:endParaRPr>
          </a:p>
          <a:p>
            <a:pPr marL="91440" marR="191770" indent="62230">
              <a:lnSpc>
                <a:spcPct val="100000"/>
              </a:lnSpc>
              <a:buAutoNum type="arabicPeriod"/>
              <a:tabLst>
                <a:tab pos="153670" algn="l"/>
              </a:tabLst>
            </a:pP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NHS</a:t>
            </a:r>
            <a:r>
              <a:rPr dirty="0" sz="500" spc="-1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England.</a:t>
            </a:r>
            <a:r>
              <a:rPr dirty="0" sz="5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Never Events</a:t>
            </a:r>
            <a:r>
              <a:rPr dirty="0" sz="5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policy</a:t>
            </a:r>
            <a:r>
              <a:rPr dirty="0" sz="5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and framework.</a:t>
            </a:r>
            <a:r>
              <a:rPr dirty="0" sz="5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January </a:t>
            </a:r>
            <a:r>
              <a:rPr dirty="0" sz="500" spc="-10">
                <a:solidFill>
                  <a:srgbClr val="1F497D"/>
                </a:solidFill>
                <a:latin typeface="Calibri"/>
                <a:cs typeface="Calibri"/>
              </a:rPr>
              <a:t>2018.</a:t>
            </a:r>
            <a:r>
              <a:rPr dirty="0" sz="5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u="sng" sz="500" spc="-1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Calibri"/>
                <a:cs typeface="Calibri"/>
              </a:rPr>
              <a:t>https://</a:t>
            </a:r>
            <a:r>
              <a:rPr dirty="0" u="sng" sz="500" spc="-1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Calibri"/>
                <a:cs typeface="Calibri"/>
                <a:hlinkClick r:id="rId6"/>
              </a:rPr>
              <a:t>www.england.nhs.uk/wp-content/uploads/2020/11/Revised-</a:t>
            </a:r>
            <a:r>
              <a:rPr dirty="0" u="sng" sz="50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Calibri"/>
                <a:cs typeface="Calibri"/>
                <a:hlinkClick r:id="rId6"/>
              </a:rPr>
              <a:t>Never-</a:t>
            </a:r>
            <a:r>
              <a:rPr dirty="0" u="sng" sz="500" spc="-1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Calibri"/>
                <a:cs typeface="Calibri"/>
                <a:hlinkClick r:id="rId6"/>
              </a:rPr>
              <a:t>Events-policy</a:t>
            </a:r>
            <a:r>
              <a:rPr dirty="0" sz="500" spc="-1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-</a:t>
            </a:r>
            <a:r>
              <a:rPr dirty="0" sz="500" spc="50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sng" sz="500" spc="-1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Calibri"/>
                <a:cs typeface="Calibri"/>
              </a:rPr>
              <a:t>and-</a:t>
            </a:r>
            <a:r>
              <a:rPr dirty="0" u="sng" sz="50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Calibri"/>
                <a:cs typeface="Calibri"/>
              </a:rPr>
              <a:t>framework-</a:t>
            </a:r>
            <a:r>
              <a:rPr dirty="0" u="sng" sz="500" spc="-1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Calibri"/>
                <a:cs typeface="Calibri"/>
              </a:rPr>
              <a:t>FINAL.pd</a:t>
            </a:r>
            <a:r>
              <a:rPr dirty="0" sz="500" spc="-10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endParaRPr sz="500">
              <a:latin typeface="Calibri"/>
              <a:cs typeface="Calibri"/>
            </a:endParaRPr>
          </a:p>
          <a:p>
            <a:pPr marL="91440" marR="624840" indent="62230">
              <a:lnSpc>
                <a:spcPct val="100000"/>
              </a:lnSpc>
              <a:buAutoNum type="arabicPeriod"/>
              <a:tabLst>
                <a:tab pos="153670" algn="l"/>
              </a:tabLst>
            </a:pP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RA-UK.</a:t>
            </a:r>
            <a:r>
              <a:rPr dirty="0" sz="500" spc="-1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Standard</a:t>
            </a:r>
            <a:r>
              <a:rPr dirty="0" sz="5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Operating</a:t>
            </a:r>
            <a:r>
              <a:rPr dirty="0" sz="5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Procedure</a:t>
            </a:r>
            <a:r>
              <a:rPr dirty="0" sz="5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for Prep</a:t>
            </a:r>
            <a:r>
              <a:rPr dirty="0" sz="5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Stop</a:t>
            </a:r>
            <a:r>
              <a:rPr dirty="0" sz="5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Block.</a:t>
            </a:r>
            <a:r>
              <a:rPr dirty="0" sz="500" spc="-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1F497D"/>
                </a:solidFill>
                <a:latin typeface="Calibri"/>
                <a:cs typeface="Calibri"/>
              </a:rPr>
              <a:t>Available </a:t>
            </a:r>
            <a:r>
              <a:rPr dirty="0" sz="500" spc="-25">
                <a:solidFill>
                  <a:srgbClr val="1F497D"/>
                </a:solidFill>
                <a:latin typeface="Calibri"/>
                <a:cs typeface="Calibri"/>
              </a:rPr>
              <a:t>at</a:t>
            </a:r>
            <a:r>
              <a:rPr dirty="0" sz="500" spc="50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u="sng" sz="500" spc="-1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Calibri"/>
                <a:cs typeface="Calibri"/>
              </a:rPr>
              <a:t>https://</a:t>
            </a:r>
            <a:r>
              <a:rPr dirty="0" u="sng" sz="500" spc="-1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Calibri"/>
                <a:cs typeface="Calibri"/>
                <a:hlinkClick r:id="rId7"/>
              </a:rPr>
              <a:t>www.ra-</a:t>
            </a:r>
            <a:r>
              <a:rPr dirty="0" u="sng" sz="50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Calibri"/>
                <a:cs typeface="Calibri"/>
                <a:hlinkClick r:id="rId7"/>
              </a:rPr>
              <a:t>uk.org/index.php/prep-</a:t>
            </a:r>
            <a:r>
              <a:rPr dirty="0" u="sng" sz="500" spc="-1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Calibri"/>
                <a:cs typeface="Calibri"/>
                <a:hlinkClick r:id="rId7"/>
              </a:rPr>
              <a:t>stop-bloc</a:t>
            </a:r>
            <a:r>
              <a:rPr dirty="0" sz="500" spc="-1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k</a:t>
            </a:r>
            <a:endParaRPr sz="500">
              <a:latin typeface="Calibri"/>
              <a:cs typeface="Calibri"/>
            </a:endParaRPr>
          </a:p>
        </p:txBody>
      </p:sp>
      <p:pic>
        <p:nvPicPr>
          <p:cNvPr id="22" name="object 22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7643" y="446187"/>
            <a:ext cx="1700517" cy="705279"/>
          </a:xfrm>
          <a:prstGeom prst="rect">
            <a:avLst/>
          </a:prstGeom>
        </p:spPr>
      </p:pic>
      <p:grpSp>
        <p:nvGrpSpPr>
          <p:cNvPr id="23" name="object 23" descr=""/>
          <p:cNvGrpSpPr/>
          <p:nvPr/>
        </p:nvGrpSpPr>
        <p:grpSpPr>
          <a:xfrm>
            <a:off x="2809875" y="1241707"/>
            <a:ext cx="3473450" cy="4641215"/>
            <a:chOff x="2809875" y="1241707"/>
            <a:chExt cx="3473450" cy="4641215"/>
          </a:xfrm>
        </p:grpSpPr>
        <p:pic>
          <p:nvPicPr>
            <p:cNvPr id="24" name="object 2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19399" y="1251231"/>
              <a:ext cx="3454400" cy="1421361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2814637" y="1246469"/>
              <a:ext cx="3463925" cy="1431290"/>
            </a:xfrm>
            <a:custGeom>
              <a:avLst/>
              <a:gdLst/>
              <a:ahLst/>
              <a:cxnLst/>
              <a:rect l="l" t="t" r="r" b="b"/>
              <a:pathLst>
                <a:path w="3463925" h="1431289">
                  <a:moveTo>
                    <a:pt x="0" y="0"/>
                  </a:moveTo>
                  <a:lnTo>
                    <a:pt x="3463923" y="0"/>
                  </a:lnTo>
                  <a:lnTo>
                    <a:pt x="3463923" y="1430733"/>
                  </a:lnTo>
                  <a:lnTo>
                    <a:pt x="0" y="1430733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21CA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3047999" y="3676333"/>
              <a:ext cx="2921000" cy="2206625"/>
            </a:xfrm>
            <a:custGeom>
              <a:avLst/>
              <a:gdLst/>
              <a:ahLst/>
              <a:cxnLst/>
              <a:rect l="l" t="t" r="r" b="b"/>
              <a:pathLst>
                <a:path w="2921000" h="2206625">
                  <a:moveTo>
                    <a:pt x="2920997" y="0"/>
                  </a:moveTo>
                  <a:lnTo>
                    <a:pt x="0" y="0"/>
                  </a:lnTo>
                  <a:lnTo>
                    <a:pt x="0" y="2206229"/>
                  </a:lnTo>
                  <a:lnTo>
                    <a:pt x="2920997" y="2206229"/>
                  </a:lnTo>
                  <a:lnTo>
                    <a:pt x="2920997" y="0"/>
                  </a:lnTo>
                  <a:close/>
                </a:path>
              </a:pathLst>
            </a:custGeom>
            <a:solidFill>
              <a:srgbClr val="D0E1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509355" y="3842588"/>
              <a:ext cx="1777364" cy="756920"/>
            </a:xfrm>
            <a:custGeom>
              <a:avLst/>
              <a:gdLst/>
              <a:ahLst/>
              <a:cxnLst/>
              <a:rect l="l" t="t" r="r" b="b"/>
              <a:pathLst>
                <a:path w="1777364" h="756920">
                  <a:moveTo>
                    <a:pt x="0" y="756457"/>
                  </a:moveTo>
                  <a:lnTo>
                    <a:pt x="1777091" y="756457"/>
                  </a:lnTo>
                </a:path>
                <a:path w="1777364" h="756920">
                  <a:moveTo>
                    <a:pt x="0" y="565264"/>
                  </a:moveTo>
                  <a:lnTo>
                    <a:pt x="1777091" y="565264"/>
                  </a:lnTo>
                </a:path>
                <a:path w="1777364" h="756920">
                  <a:moveTo>
                    <a:pt x="0" y="378229"/>
                  </a:moveTo>
                  <a:lnTo>
                    <a:pt x="1777091" y="378229"/>
                  </a:lnTo>
                </a:path>
                <a:path w="1777364" h="756920">
                  <a:moveTo>
                    <a:pt x="0" y="187036"/>
                  </a:moveTo>
                  <a:lnTo>
                    <a:pt x="1777091" y="187036"/>
                  </a:lnTo>
                </a:path>
                <a:path w="1777364" h="756920">
                  <a:moveTo>
                    <a:pt x="0" y="0"/>
                  </a:moveTo>
                  <a:lnTo>
                    <a:pt x="1777091" y="0"/>
                  </a:lnTo>
                </a:path>
              </a:pathLst>
            </a:custGeom>
            <a:ln w="9524">
              <a:solidFill>
                <a:srgbClr val="FAFAF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57846" y="3840479"/>
              <a:ext cx="1679170" cy="951806"/>
            </a:xfrm>
            <a:prstGeom prst="rect">
              <a:avLst/>
            </a:prstGeom>
          </p:spPr>
        </p:pic>
        <p:sp>
          <p:nvSpPr>
            <p:cNvPr id="29" name="object 29" descr=""/>
            <p:cNvSpPr/>
            <p:nvPr/>
          </p:nvSpPr>
          <p:spPr>
            <a:xfrm>
              <a:off x="3604945" y="3842600"/>
              <a:ext cx="1459230" cy="943610"/>
            </a:xfrm>
            <a:custGeom>
              <a:avLst/>
              <a:gdLst/>
              <a:ahLst/>
              <a:cxnLst/>
              <a:rect l="l" t="t" r="r" b="b"/>
              <a:pathLst>
                <a:path w="1459229" h="943610">
                  <a:moveTo>
                    <a:pt x="128854" y="0"/>
                  </a:moveTo>
                  <a:lnTo>
                    <a:pt x="0" y="0"/>
                  </a:lnTo>
                  <a:lnTo>
                    <a:pt x="0" y="943483"/>
                  </a:lnTo>
                  <a:lnTo>
                    <a:pt x="128854" y="943483"/>
                  </a:lnTo>
                  <a:lnTo>
                    <a:pt x="128854" y="0"/>
                  </a:lnTo>
                  <a:close/>
                </a:path>
                <a:path w="1459229" h="943610">
                  <a:moveTo>
                    <a:pt x="569417" y="0"/>
                  </a:moveTo>
                  <a:lnTo>
                    <a:pt x="444728" y="0"/>
                  </a:lnTo>
                  <a:lnTo>
                    <a:pt x="444728" y="943483"/>
                  </a:lnTo>
                  <a:lnTo>
                    <a:pt x="569417" y="943483"/>
                  </a:lnTo>
                  <a:lnTo>
                    <a:pt x="569417" y="0"/>
                  </a:lnTo>
                  <a:close/>
                </a:path>
                <a:path w="1459229" h="943610">
                  <a:moveTo>
                    <a:pt x="1014158" y="16624"/>
                  </a:moveTo>
                  <a:lnTo>
                    <a:pt x="889457" y="16624"/>
                  </a:lnTo>
                  <a:lnTo>
                    <a:pt x="889457" y="943483"/>
                  </a:lnTo>
                  <a:lnTo>
                    <a:pt x="1014158" y="943483"/>
                  </a:lnTo>
                  <a:lnTo>
                    <a:pt x="1014158" y="16624"/>
                  </a:lnTo>
                  <a:close/>
                </a:path>
                <a:path w="1459229" h="943610">
                  <a:moveTo>
                    <a:pt x="1458887" y="8305"/>
                  </a:moveTo>
                  <a:lnTo>
                    <a:pt x="1334198" y="8305"/>
                  </a:lnTo>
                  <a:lnTo>
                    <a:pt x="1334198" y="943483"/>
                  </a:lnTo>
                  <a:lnTo>
                    <a:pt x="1458887" y="943483"/>
                  </a:lnTo>
                  <a:lnTo>
                    <a:pt x="1458887" y="8305"/>
                  </a:lnTo>
                  <a:close/>
                </a:path>
              </a:pathLst>
            </a:custGeom>
            <a:solidFill>
              <a:srgbClr val="00E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4619104" y="4769459"/>
              <a:ext cx="574040" cy="17145"/>
            </a:xfrm>
            <a:custGeom>
              <a:avLst/>
              <a:gdLst/>
              <a:ahLst/>
              <a:cxnLst/>
              <a:rect l="l" t="t" r="r" b="b"/>
              <a:pathLst>
                <a:path w="574039" h="17145">
                  <a:moveTo>
                    <a:pt x="128841" y="0"/>
                  </a:moveTo>
                  <a:lnTo>
                    <a:pt x="0" y="0"/>
                  </a:lnTo>
                  <a:lnTo>
                    <a:pt x="0" y="16624"/>
                  </a:lnTo>
                  <a:lnTo>
                    <a:pt x="128841" y="16624"/>
                  </a:lnTo>
                  <a:lnTo>
                    <a:pt x="128841" y="0"/>
                  </a:lnTo>
                  <a:close/>
                </a:path>
                <a:path w="574039" h="17145">
                  <a:moveTo>
                    <a:pt x="573570" y="8318"/>
                  </a:moveTo>
                  <a:lnTo>
                    <a:pt x="444728" y="8318"/>
                  </a:lnTo>
                  <a:lnTo>
                    <a:pt x="444728" y="16624"/>
                  </a:lnTo>
                  <a:lnTo>
                    <a:pt x="573570" y="16624"/>
                  </a:lnTo>
                  <a:lnTo>
                    <a:pt x="573570" y="8318"/>
                  </a:lnTo>
                  <a:close/>
                </a:path>
              </a:pathLst>
            </a:custGeom>
            <a:solidFill>
              <a:srgbClr val="FF2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3509986" y="3841433"/>
              <a:ext cx="0" cy="945515"/>
            </a:xfrm>
            <a:custGeom>
              <a:avLst/>
              <a:gdLst/>
              <a:ahLst/>
              <a:cxnLst/>
              <a:rect l="l" t="t" r="r" b="b"/>
              <a:pathLst>
                <a:path w="0" h="945514">
                  <a:moveTo>
                    <a:pt x="0" y="945468"/>
                  </a:moveTo>
                  <a:lnTo>
                    <a:pt x="1" y="0"/>
                  </a:lnTo>
                </a:path>
              </a:pathLst>
            </a:custGeom>
            <a:ln w="9524">
              <a:solidFill>
                <a:srgbClr val="FAFAF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3463636" y="3842588"/>
              <a:ext cx="45720" cy="943610"/>
            </a:xfrm>
            <a:custGeom>
              <a:avLst/>
              <a:gdLst/>
              <a:ahLst/>
              <a:cxnLst/>
              <a:rect l="l" t="t" r="r" b="b"/>
              <a:pathLst>
                <a:path w="45720" h="943610">
                  <a:moveTo>
                    <a:pt x="0" y="943493"/>
                  </a:moveTo>
                  <a:lnTo>
                    <a:pt x="45720" y="943493"/>
                  </a:lnTo>
                </a:path>
                <a:path w="45720" h="943610">
                  <a:moveTo>
                    <a:pt x="0" y="756457"/>
                  </a:moveTo>
                  <a:lnTo>
                    <a:pt x="45720" y="756457"/>
                  </a:lnTo>
                </a:path>
                <a:path w="45720" h="943610">
                  <a:moveTo>
                    <a:pt x="0" y="565264"/>
                  </a:moveTo>
                  <a:lnTo>
                    <a:pt x="45720" y="565264"/>
                  </a:lnTo>
                </a:path>
                <a:path w="45720" h="943610">
                  <a:moveTo>
                    <a:pt x="0" y="378229"/>
                  </a:moveTo>
                  <a:lnTo>
                    <a:pt x="45720" y="378229"/>
                  </a:lnTo>
                </a:path>
                <a:path w="45720" h="943610">
                  <a:moveTo>
                    <a:pt x="0" y="187036"/>
                  </a:moveTo>
                  <a:lnTo>
                    <a:pt x="45720" y="187036"/>
                  </a:lnTo>
                </a:path>
                <a:path w="45720" h="94361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9524">
              <a:solidFill>
                <a:srgbClr val="FAFAF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3509355" y="4786083"/>
              <a:ext cx="1777364" cy="41275"/>
            </a:xfrm>
            <a:custGeom>
              <a:avLst/>
              <a:gdLst/>
              <a:ahLst/>
              <a:cxnLst/>
              <a:rect l="l" t="t" r="r" b="b"/>
              <a:pathLst>
                <a:path w="1777364" h="41275">
                  <a:moveTo>
                    <a:pt x="630" y="819"/>
                  </a:moveTo>
                  <a:lnTo>
                    <a:pt x="1777091" y="820"/>
                  </a:lnTo>
                </a:path>
                <a:path w="1777364" h="41275">
                  <a:moveTo>
                    <a:pt x="0" y="0"/>
                  </a:moveTo>
                  <a:lnTo>
                    <a:pt x="0" y="41120"/>
                  </a:lnTo>
                </a:path>
                <a:path w="1777364" h="41275">
                  <a:moveTo>
                    <a:pt x="444730" y="0"/>
                  </a:moveTo>
                  <a:lnTo>
                    <a:pt x="444730" y="41120"/>
                  </a:lnTo>
                </a:path>
                <a:path w="1777364" h="41275">
                  <a:moveTo>
                    <a:pt x="889461" y="0"/>
                  </a:moveTo>
                  <a:lnTo>
                    <a:pt x="889461" y="41120"/>
                  </a:lnTo>
                </a:path>
                <a:path w="1777364" h="41275">
                  <a:moveTo>
                    <a:pt x="1334192" y="0"/>
                  </a:moveTo>
                  <a:lnTo>
                    <a:pt x="1334192" y="41120"/>
                  </a:lnTo>
                </a:path>
                <a:path w="1777364" h="41275">
                  <a:moveTo>
                    <a:pt x="1777091" y="0"/>
                  </a:moveTo>
                  <a:lnTo>
                    <a:pt x="1777091" y="41120"/>
                  </a:lnTo>
                </a:path>
              </a:pathLst>
            </a:custGeom>
            <a:ln w="9524">
              <a:solidFill>
                <a:srgbClr val="FAFAF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3136900" y="3737293"/>
            <a:ext cx="244475" cy="1153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00090"/>
                </a:solidFill>
                <a:latin typeface="Calibri"/>
                <a:cs typeface="Calibri"/>
              </a:rPr>
              <a:t>100</a:t>
            </a: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5"/>
              </a:spcBef>
            </a:pPr>
            <a:r>
              <a:rPr dirty="0" sz="1200" spc="-25">
                <a:solidFill>
                  <a:srgbClr val="000090"/>
                </a:solidFill>
                <a:latin typeface="Calibri"/>
                <a:cs typeface="Calibri"/>
              </a:rPr>
              <a:t>80</a:t>
            </a: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50"/>
              </a:spcBef>
            </a:pPr>
            <a:r>
              <a:rPr dirty="0" sz="1200" spc="-25">
                <a:solidFill>
                  <a:srgbClr val="000090"/>
                </a:solidFill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50"/>
              </a:spcBef>
            </a:pPr>
            <a:r>
              <a:rPr dirty="0" sz="1200" spc="-25">
                <a:solidFill>
                  <a:srgbClr val="000090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50"/>
              </a:spcBef>
            </a:pPr>
            <a:r>
              <a:rPr dirty="0" sz="1200" spc="-25">
                <a:solidFill>
                  <a:srgbClr val="000090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50"/>
              </a:spcBef>
            </a:pPr>
            <a:r>
              <a:rPr dirty="0" sz="1200">
                <a:solidFill>
                  <a:srgbClr val="000090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3148164" y="4617045"/>
            <a:ext cx="2446655" cy="1141730"/>
            <a:chOff x="3148164" y="4617045"/>
            <a:chExt cx="2446655" cy="1141730"/>
          </a:xfrm>
        </p:grpSpPr>
        <p:pic>
          <p:nvPicPr>
            <p:cNvPr id="36" name="object 36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148164" y="4904436"/>
              <a:ext cx="1944909" cy="854266"/>
            </a:xfrm>
            <a:prstGeom prst="rect">
              <a:avLst/>
            </a:prstGeom>
          </p:spPr>
        </p:pic>
        <p:sp>
          <p:nvSpPr>
            <p:cNvPr id="37" name="object 37" descr=""/>
            <p:cNvSpPr/>
            <p:nvPr/>
          </p:nvSpPr>
          <p:spPr>
            <a:xfrm>
              <a:off x="5524522" y="4617045"/>
              <a:ext cx="69850" cy="69850"/>
            </a:xfrm>
            <a:custGeom>
              <a:avLst/>
              <a:gdLst/>
              <a:ahLst/>
              <a:cxnLst/>
              <a:rect l="l" t="t" r="r" b="b"/>
              <a:pathLst>
                <a:path w="69850" h="69850">
                  <a:moveTo>
                    <a:pt x="69752" y="0"/>
                  </a:moveTo>
                  <a:lnTo>
                    <a:pt x="0" y="0"/>
                  </a:lnTo>
                  <a:lnTo>
                    <a:pt x="0" y="69752"/>
                  </a:lnTo>
                  <a:lnTo>
                    <a:pt x="69752" y="69752"/>
                  </a:lnTo>
                  <a:lnTo>
                    <a:pt x="69752" y="0"/>
                  </a:lnTo>
                  <a:close/>
                </a:path>
              </a:pathLst>
            </a:custGeom>
            <a:solidFill>
              <a:srgbClr val="00E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5524522" y="4872098"/>
              <a:ext cx="69850" cy="69850"/>
            </a:xfrm>
            <a:custGeom>
              <a:avLst/>
              <a:gdLst/>
              <a:ahLst/>
              <a:cxnLst/>
              <a:rect l="l" t="t" r="r" b="b"/>
              <a:pathLst>
                <a:path w="69850" h="69850">
                  <a:moveTo>
                    <a:pt x="69752" y="0"/>
                  </a:moveTo>
                  <a:lnTo>
                    <a:pt x="0" y="0"/>
                  </a:lnTo>
                  <a:lnTo>
                    <a:pt x="0" y="69752"/>
                  </a:lnTo>
                  <a:lnTo>
                    <a:pt x="69752" y="69752"/>
                  </a:lnTo>
                  <a:lnTo>
                    <a:pt x="69752" y="0"/>
                  </a:lnTo>
                  <a:close/>
                </a:path>
              </a:pathLst>
            </a:custGeom>
            <a:solidFill>
              <a:srgbClr val="FF26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5622801" y="4561720"/>
            <a:ext cx="187960" cy="433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000090"/>
                </a:solidFill>
                <a:latin typeface="Calibri"/>
                <a:cs typeface="Calibri"/>
              </a:rPr>
              <a:t>Yes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05"/>
              </a:spcBef>
            </a:pPr>
            <a:r>
              <a:rPr dirty="0" sz="1000" spc="-25">
                <a:solidFill>
                  <a:srgbClr val="000090"/>
                </a:solidFill>
                <a:latin typeface="Calibri"/>
                <a:cs typeface="Calibri"/>
              </a:rPr>
              <a:t>No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40" name="object 40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321423" y="1610412"/>
            <a:ext cx="1370542" cy="2047481"/>
          </a:xfrm>
          <a:prstGeom prst="rect">
            <a:avLst/>
          </a:prstGeom>
        </p:spPr>
      </p:pic>
      <p:sp>
        <p:nvSpPr>
          <p:cNvPr id="41" name="object 41" descr=""/>
          <p:cNvSpPr txBox="1"/>
          <p:nvPr/>
        </p:nvSpPr>
        <p:spPr>
          <a:xfrm>
            <a:off x="2898139" y="2705613"/>
            <a:ext cx="1044575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>
                <a:solidFill>
                  <a:srgbClr val="000090"/>
                </a:solidFill>
                <a:latin typeface="Calibri"/>
                <a:cs typeface="Calibri"/>
              </a:rPr>
              <a:t>Image</a:t>
            </a:r>
            <a:r>
              <a:rPr dirty="0" sz="500" spc="-5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000090"/>
                </a:solidFill>
                <a:latin typeface="Calibri"/>
                <a:cs typeface="Calibri"/>
              </a:rPr>
              <a:t>1 (above)</a:t>
            </a:r>
            <a:r>
              <a:rPr dirty="0" sz="500" spc="-10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021CA1"/>
                </a:solidFill>
                <a:latin typeface="Lucida Sans"/>
                <a:cs typeface="Lucida Sans"/>
              </a:rPr>
              <a:t>–</a:t>
            </a:r>
            <a:r>
              <a:rPr dirty="0" sz="500" spc="-50">
                <a:solidFill>
                  <a:srgbClr val="021CA1"/>
                </a:solidFill>
                <a:latin typeface="Lucida Sans"/>
                <a:cs typeface="Lucida Sans"/>
              </a:rPr>
              <a:t> </a:t>
            </a:r>
            <a:r>
              <a:rPr dirty="0" sz="500">
                <a:solidFill>
                  <a:srgbClr val="000090"/>
                </a:solidFill>
                <a:latin typeface="Calibri"/>
                <a:cs typeface="Calibri"/>
              </a:rPr>
              <a:t>Data collection </a:t>
            </a:r>
            <a:r>
              <a:rPr dirty="0" sz="500" spc="-10">
                <a:solidFill>
                  <a:srgbClr val="000090"/>
                </a:solidFill>
                <a:latin typeface="Calibri"/>
                <a:cs typeface="Calibri"/>
              </a:rPr>
              <a:t>sheet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6463663" y="3663080"/>
            <a:ext cx="1047750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>
                <a:solidFill>
                  <a:srgbClr val="000090"/>
                </a:solidFill>
                <a:latin typeface="Calibri"/>
                <a:cs typeface="Calibri"/>
              </a:rPr>
              <a:t>Image</a:t>
            </a:r>
            <a:r>
              <a:rPr dirty="0" sz="500" spc="-5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000090"/>
                </a:solidFill>
                <a:latin typeface="Calibri"/>
                <a:cs typeface="Calibri"/>
              </a:rPr>
              <a:t>2 (above)</a:t>
            </a:r>
            <a:r>
              <a:rPr dirty="0" sz="500" spc="-10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021CA1"/>
                </a:solidFill>
                <a:latin typeface="Lucida Sans"/>
                <a:cs typeface="Lucida Sans"/>
              </a:rPr>
              <a:t>–</a:t>
            </a:r>
            <a:r>
              <a:rPr dirty="0" sz="500" spc="-50">
                <a:solidFill>
                  <a:srgbClr val="021CA1"/>
                </a:solidFill>
                <a:latin typeface="Lucida Sans"/>
                <a:cs typeface="Lucida Sans"/>
              </a:rPr>
              <a:t> </a:t>
            </a:r>
            <a:r>
              <a:rPr dirty="0" sz="500">
                <a:solidFill>
                  <a:srgbClr val="000090"/>
                </a:solidFill>
                <a:latin typeface="Calibri"/>
                <a:cs typeface="Calibri"/>
              </a:rPr>
              <a:t>Prep Stop Block </a:t>
            </a:r>
            <a:r>
              <a:rPr dirty="0" sz="500" spc="-10">
                <a:solidFill>
                  <a:srgbClr val="000090"/>
                </a:solidFill>
                <a:latin typeface="Calibri"/>
                <a:cs typeface="Calibri"/>
              </a:rPr>
              <a:t>trays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7844889" y="3660940"/>
            <a:ext cx="10579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500">
                <a:solidFill>
                  <a:srgbClr val="000090"/>
                </a:solidFill>
                <a:latin typeface="Calibri"/>
                <a:cs typeface="Calibri"/>
              </a:rPr>
              <a:t>Image</a:t>
            </a:r>
            <a:r>
              <a:rPr dirty="0" sz="500" spc="-5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000090"/>
                </a:solidFill>
                <a:latin typeface="Calibri"/>
                <a:cs typeface="Calibri"/>
              </a:rPr>
              <a:t>3 (above)</a:t>
            </a:r>
            <a:r>
              <a:rPr dirty="0" sz="500" spc="-5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021CA1"/>
                </a:solidFill>
                <a:latin typeface="Lucida Sans"/>
                <a:cs typeface="Lucida Sans"/>
              </a:rPr>
              <a:t>–</a:t>
            </a:r>
            <a:r>
              <a:rPr dirty="0" sz="500" spc="-50">
                <a:solidFill>
                  <a:srgbClr val="021CA1"/>
                </a:solidFill>
                <a:latin typeface="Lucida Sans"/>
                <a:cs typeface="Lucida Sans"/>
              </a:rPr>
              <a:t> </a:t>
            </a:r>
            <a:r>
              <a:rPr dirty="0" sz="500">
                <a:solidFill>
                  <a:srgbClr val="000090"/>
                </a:solidFill>
                <a:latin typeface="Calibri"/>
                <a:cs typeface="Calibri"/>
              </a:rPr>
              <a:t>PSB reminder </a:t>
            </a:r>
            <a:r>
              <a:rPr dirty="0" sz="500" spc="-10">
                <a:solidFill>
                  <a:srgbClr val="000090"/>
                </a:solidFill>
                <a:latin typeface="Calibri"/>
                <a:cs typeface="Calibri"/>
              </a:rPr>
              <a:t>posters</a:t>
            </a:r>
            <a:r>
              <a:rPr dirty="0" sz="500" spc="500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000090"/>
                </a:solidFill>
                <a:latin typeface="Calibri"/>
                <a:cs typeface="Calibri"/>
              </a:rPr>
              <a:t>on</a:t>
            </a:r>
            <a:r>
              <a:rPr dirty="0" sz="500" spc="-5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dirty="0" sz="500">
                <a:solidFill>
                  <a:srgbClr val="000090"/>
                </a:solidFill>
                <a:latin typeface="Calibri"/>
                <a:cs typeface="Calibri"/>
              </a:rPr>
              <a:t>ultrasound machines in </a:t>
            </a:r>
            <a:r>
              <a:rPr dirty="0" sz="500" spc="-10">
                <a:solidFill>
                  <a:srgbClr val="000090"/>
                </a:solidFill>
                <a:latin typeface="Calibri"/>
                <a:cs typeface="Calibri"/>
              </a:rPr>
              <a:t>theatre</a:t>
            </a:r>
            <a:endParaRPr sz="500">
              <a:latin typeface="Calibri"/>
              <a:cs typeface="Calibri"/>
            </a:endParaRPr>
          </a:p>
        </p:txBody>
      </p:sp>
      <p:pic>
        <p:nvPicPr>
          <p:cNvPr id="44" name="object 44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755466" y="1138405"/>
            <a:ext cx="1365248" cy="25194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2023-07-07T15:07:01Z</dcterms:created>
  <dcterms:modified xsi:type="dcterms:W3CDTF">2023-07-07T15:07:01Z</dcterms:modified>
</cp:coreProperties>
</file>